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oboto Slab" charset="0"/>
      <p:regular r:id="rId11"/>
    </p:embeddedFon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Roboto" charset="0"/>
      <p:regular r:id="rId16"/>
    </p:embeddedFont>
    <p:embeddedFont>
      <p:font typeface="Calibri Light" pitchFamily="34" charset="0"/>
      <p:regular r:id="rId17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-101" y="-15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-3-3.svg>
</file>

<file path=ppt/media/image-3-6.svg>
</file>

<file path=ppt/media/image-3-9.svg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90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200"/>
            </a:lvl3pPr>
            <a:lvl4pPr marL="1645920" indent="0" algn="ctr">
              <a:buNone/>
              <a:defRPr sz="1900"/>
            </a:lvl4pPr>
            <a:lvl5pPr marL="2194560" indent="0" algn="ctr">
              <a:buNone/>
              <a:defRPr sz="1900"/>
            </a:lvl5pPr>
            <a:lvl6pPr marL="2743200" indent="0" algn="ctr">
              <a:buNone/>
              <a:defRPr sz="1900"/>
            </a:lvl6pPr>
            <a:lvl7pPr marL="3291840" indent="0" algn="ctr">
              <a:buNone/>
              <a:defRPr sz="1900"/>
            </a:lvl7pPr>
            <a:lvl8pPr marL="3840480" indent="0" algn="ctr">
              <a:buNone/>
              <a:defRPr sz="1900"/>
            </a:lvl8pPr>
            <a:lvl9pPr marL="4389120" indent="0" algn="ctr">
              <a:buNone/>
              <a:defRPr sz="19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823047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666762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596000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8981655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9169482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9296248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200" b="1"/>
            </a:lvl3pPr>
            <a:lvl4pPr marL="1645920" indent="0">
              <a:buNone/>
              <a:defRPr sz="1900" b="1"/>
            </a:lvl4pPr>
            <a:lvl5pPr marL="2194560" indent="0">
              <a:buNone/>
              <a:defRPr sz="1900" b="1"/>
            </a:lvl5pPr>
            <a:lvl6pPr marL="2743200" indent="0">
              <a:buNone/>
              <a:defRPr sz="1900" b="1"/>
            </a:lvl6pPr>
            <a:lvl7pPr marL="3291840" indent="0">
              <a:buNone/>
              <a:defRPr sz="1900" b="1"/>
            </a:lvl7pPr>
            <a:lvl8pPr marL="3840480" indent="0">
              <a:buNone/>
              <a:defRPr sz="1900" b="1"/>
            </a:lvl8pPr>
            <a:lvl9pPr marL="4389120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200" b="1"/>
            </a:lvl3pPr>
            <a:lvl4pPr marL="1645920" indent="0">
              <a:buNone/>
              <a:defRPr sz="1900" b="1"/>
            </a:lvl4pPr>
            <a:lvl5pPr marL="2194560" indent="0">
              <a:buNone/>
              <a:defRPr sz="1900" b="1"/>
            </a:lvl5pPr>
            <a:lvl6pPr marL="2743200" indent="0">
              <a:buNone/>
              <a:defRPr sz="1900" b="1"/>
            </a:lvl6pPr>
            <a:lvl7pPr marL="3291840" indent="0">
              <a:buNone/>
              <a:defRPr sz="1900" b="1"/>
            </a:lvl7pPr>
            <a:lvl8pPr marL="3840480" indent="0">
              <a:buNone/>
              <a:defRPr sz="1900" b="1"/>
            </a:lvl8pPr>
            <a:lvl9pPr marL="4389120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460480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5670985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4701339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00"/>
            </a:lvl1pPr>
            <a:lvl2pPr marL="548640" indent="0">
              <a:buNone/>
              <a:defRPr sz="1700"/>
            </a:lvl2pPr>
            <a:lvl3pPr marL="1097280" indent="0">
              <a:buNone/>
              <a:defRPr sz="140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953815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00"/>
            </a:lvl1pPr>
            <a:lvl2pPr marL="548640" indent="0">
              <a:buNone/>
              <a:defRPr sz="3400"/>
            </a:lvl2pPr>
            <a:lvl3pPr marL="1097280" indent="0">
              <a:buNone/>
              <a:defRPr sz="290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00"/>
            </a:lvl1pPr>
            <a:lvl2pPr marL="548640" indent="0">
              <a:buNone/>
              <a:defRPr sz="1700"/>
            </a:lvl2pPr>
            <a:lvl3pPr marL="1097280" indent="0">
              <a:buNone/>
              <a:defRPr sz="140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5286883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13FC-66C6-4930-AAD8-6C0E37E6E5CB}" type="datetimeFigureOut">
              <a:rPr lang="en-US" smtClean="0"/>
              <a:pPr/>
              <a:t>11/6/2025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109728" tIns="54864" rIns="109728" bIns="54864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5E5CB-9241-4665-889D-78B918CC36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73006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-3-6.svg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11" Type="http://schemas.openxmlformats.org/officeDocument/2006/relationships/image" Target="../media/image2.png"/><Relationship Id="rId5" Type="http://schemas.openxmlformats.org/officeDocument/2006/relationships/image" Target="../media/image-3-3.svg"/><Relationship Id="rId10" Type="http://schemas.openxmlformats.org/officeDocument/2006/relationships/image" Target="../media/image1.jpeg"/><Relationship Id="rId4" Type="http://schemas.openxmlformats.org/officeDocument/2006/relationships/image" Target="../media/image7.png"/><Relationship Id="rId9" Type="http://schemas.openxmlformats.org/officeDocument/2006/relationships/image" Target="../media/image-3-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3.png"/><Relationship Id="rId4" Type="http://schemas.openxmlformats.org/officeDocument/2006/relationships/image" Target="../media/image11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7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image" Target="../media/image1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500783"/>
            <a:ext cx="7556421" cy="354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Comparative Analysis of Deep Neural Network Techniques for Automated Pest Detection on Edge Devices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Submitted by </a:t>
            </a:r>
            <a:r>
              <a:rPr lang="en-US" sz="17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Hyder</a:t>
            </a:r>
            <a:r>
              <a:rPr lang="en-US" sz="17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P, </a:t>
            </a:r>
            <a:r>
              <a:rPr lang="en-US" sz="17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Mansi</a:t>
            </a:r>
            <a:r>
              <a:rPr lang="en-US" sz="17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Sharma, </a:t>
            </a:r>
            <a:r>
              <a:rPr lang="en-US" sz="17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Vatsalya</a:t>
            </a:r>
            <a:r>
              <a:rPr lang="en-US" sz="17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Tiwari</a:t>
            </a:r>
            <a:r>
              <a:rPr lang="en-US" sz="17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r>
              <a:rPr lang="en-US" sz="17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Soumil</a:t>
            </a:r>
            <a:r>
              <a:rPr lang="en-US" sz="17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M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600289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Guide: Dr. </a:t>
            </a:r>
            <a:r>
              <a:rPr lang="en-US" sz="17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Nirmala</a:t>
            </a:r>
            <a:r>
              <a:rPr lang="en-US" sz="17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Shinde</a:t>
            </a:r>
            <a:r>
              <a:rPr lang="en-US" sz="17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endParaRPr lang="en-US" sz="175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Somaiya Vidyavihar University | Academic Year 2025-26</a:t>
            </a:r>
            <a:endParaRPr lang="en-US" sz="1750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DA3B82F8-7F36-4AE6-A785-76BCA479C6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76828" y="7549302"/>
            <a:ext cx="2655568" cy="663892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8EA3854-8902-4417-899A-DE9CBF528C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93831" y="7565708"/>
            <a:ext cx="1177121" cy="6474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8F5ADD7-F579-4B31-B088-24730AEA76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"/>
            <a:ext cx="584462" cy="8229601"/>
          </a:xfrm>
          <a:prstGeom prst="rect">
            <a:avLst/>
          </a:prstGeom>
        </p:spPr>
      </p:pic>
      <p:pic>
        <p:nvPicPr>
          <p:cNvPr id="16386" name="Picture 2" descr="A New Pest Detection Method Based on Improved YOLOv5m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76828" y="1591150"/>
            <a:ext cx="4553147" cy="44211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383" y="612338"/>
            <a:ext cx="7108388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Agricultural Challenge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9383" y="1864876"/>
            <a:ext cx="3340537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By 2050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779383" y="2505075"/>
            <a:ext cx="626423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 population projected to reach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9.7 billion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requiring a doubling of crop productivity to meet food demands.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79383" y="3440192"/>
            <a:ext cx="3340537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Current Losses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779383" y="4080391"/>
            <a:ext cx="626423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Pest infestation causes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20-40% of annual crop losses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worldwide, threatening food security and farmer livelihoods.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782" y="1554480"/>
            <a:ext cx="6264235" cy="4606528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79383" y="6287810"/>
            <a:ext cx="1307163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manual inspection methods are resource-intensive, subjective, and impractical for large-scale monitoring. Deep Learning offers a transformative solution through automated, real-time pest detection systems deployed directly in the field.</a:t>
            </a:r>
            <a:endParaRPr lang="en-US" sz="1750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DA3B82F8-7F36-4AE6-A785-76BCA479C6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76828" y="7549302"/>
            <a:ext cx="2655568" cy="663892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8EA3854-8902-4417-899A-DE9CBF528C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93831" y="7565708"/>
            <a:ext cx="1177121" cy="6474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98F5ADD7-F579-4B31-B088-24730AEA76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"/>
            <a:ext cx="584462" cy="82296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0689"/>
            <a:ext cx="116127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Three Neural Architectures Under Analysis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63096"/>
            <a:ext cx="4196358" cy="3665815"/>
          </a:xfrm>
          <a:prstGeom prst="roundRect">
            <a:avLst>
              <a:gd name="adj" fmla="val 928"/>
            </a:avLst>
          </a:prstGeom>
          <a:solidFill>
            <a:srgbClr val="E9ECF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3089910"/>
            <a:ext cx="680442" cy="680442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207770" y="3276957"/>
            <a:ext cx="306110" cy="30611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20604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Modified LeNet-5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20604" y="4487585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lightweight 7-layer CNN optimized for speed and energy efficiency on resource-constrained devices. Simple architecture with ReLU activation.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5216962" y="2863096"/>
            <a:ext cx="4196358" cy="3665815"/>
          </a:xfrm>
          <a:prstGeom prst="roundRect">
            <a:avLst>
              <a:gd name="adj" fmla="val 928"/>
            </a:avLst>
          </a:prstGeom>
          <a:solidFill>
            <a:srgbClr val="E9ECF2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3776" y="3089910"/>
            <a:ext cx="680442" cy="680442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5630942" y="3276957"/>
            <a:ext cx="306110" cy="30611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443776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VGG16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5443776" y="4487585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deep 16-layer architecture using small 3×3 convolutional filters stacked to great depth, designed for maximum classification accuracy.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9640133" y="2863096"/>
            <a:ext cx="4196358" cy="3665815"/>
          </a:xfrm>
          <a:prstGeom prst="roundRect">
            <a:avLst>
              <a:gd name="adj" fmla="val 928"/>
            </a:avLst>
          </a:prstGeom>
          <a:solidFill>
            <a:srgbClr val="E9ECF2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66948" y="3089910"/>
            <a:ext cx="680442" cy="680442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10054114" y="3276957"/>
            <a:ext cx="306110" cy="306110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86694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MobileNetV2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9866948" y="4487585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Modern mobile-optimized architecture using inverted residuals and depthwise separable convolutions for efficient edge deployment.</a:t>
            </a:r>
            <a:endParaRPr lang="en-US" sz="1750" dirty="0"/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DA3B82F8-7F36-4AE6-A785-76BCA479C67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76828" y="7549302"/>
            <a:ext cx="2655568" cy="663892"/>
          </a:xfrm>
          <a:prstGeom prst="rect">
            <a:avLst/>
          </a:prstGeom>
        </p:spPr>
      </p:pic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8EA3854-8902-4417-899A-DE9CBF528C1A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93831" y="7565708"/>
            <a:ext cx="1177121" cy="64748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98F5ADD7-F579-4B31-B088-24730AEA76C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-1"/>
            <a:ext cx="584462" cy="82296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570667"/>
            <a:ext cx="5486400" cy="67822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255" y="570667"/>
            <a:ext cx="5620703" cy="628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Smart Trap System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4255" y="1279922"/>
            <a:ext cx="4486275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Autonomous Detection Pipeline</a:t>
            </a:r>
            <a:endParaRPr lang="en-US" sz="2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255" y="1958935"/>
            <a:ext cx="1006078" cy="120741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11548" y="2160151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Capture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911548" y="2595324"/>
            <a:ext cx="6528197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Device photographs insects inside pheromone trap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255" y="3166348"/>
            <a:ext cx="1006078" cy="120741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11548" y="3367564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Extract ROIs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1911548" y="3802737"/>
            <a:ext cx="6528197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Pre-processing identifies regions of interest using edge detection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255" y="4373761"/>
            <a:ext cx="1006078" cy="120741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11548" y="4574977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Classify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1911548" y="5010150"/>
            <a:ext cx="6528197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Neural network classifies Codling Moth vs. general insect</a:t>
            </a:r>
            <a:endParaRPr lang="en-US" sz="15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4255" y="5581174"/>
            <a:ext cx="1006078" cy="1207413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911548" y="5782389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Transmit</a:t>
            </a:r>
            <a:endParaRPr lang="en-US" sz="1950" dirty="0"/>
          </a:p>
        </p:txBody>
      </p:sp>
      <p:sp>
        <p:nvSpPr>
          <p:cNvPr id="16" name="Text 9"/>
          <p:cNvSpPr/>
          <p:nvPr/>
        </p:nvSpPr>
        <p:spPr>
          <a:xfrm>
            <a:off x="1911548" y="6217563"/>
            <a:ext cx="6528197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LoRa modem sends count data (bytes, not images)</a:t>
            </a:r>
            <a:endParaRPr lang="en-US" sz="1550" dirty="0"/>
          </a:p>
        </p:txBody>
      </p:sp>
      <p:sp>
        <p:nvSpPr>
          <p:cNvPr id="17" name="Text 10"/>
          <p:cNvSpPr/>
          <p:nvPr/>
        </p:nvSpPr>
        <p:spPr>
          <a:xfrm>
            <a:off x="704255" y="7014924"/>
            <a:ext cx="7735491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DA3B82F8-7F36-4AE6-A785-76BCA479C67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76828" y="7549302"/>
            <a:ext cx="2655568" cy="663892"/>
          </a:xfrm>
          <a:prstGeom prst="rect">
            <a:avLst/>
          </a:prstGeom>
        </p:spPr>
      </p:pic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8EA3854-8902-4417-899A-DE9CBF528C1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93831" y="7565708"/>
            <a:ext cx="1177121" cy="64748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98F5ADD7-F579-4B31-B088-24730AEA76C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-1"/>
            <a:ext cx="584462" cy="82296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462" y="368141"/>
            <a:ext cx="4967780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 &amp; Training Methodology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584461" y="1120973"/>
            <a:ext cx="2635583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 Dataset Construction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468511" y="1505783"/>
            <a:ext cx="8085415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1,100 initial images</a:t>
            </a: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captured from pheromone traps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68511" y="1766888"/>
            <a:ext cx="8085415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augmentation</a:t>
            </a: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(shifts, flips, zooms) expanded dataset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68511" y="2027992"/>
            <a:ext cx="8085415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4,400 final images:</a:t>
            </a: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3,200 Codling Moth, 1,200 general insects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468511" y="2289096"/>
            <a:ext cx="8085415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Split:</a:t>
            </a: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3,500 training, 900 testing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584461" y="2637234"/>
            <a:ext cx="1892395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Evaluation Metrics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584461" y="3022044"/>
            <a:ext cx="796946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 classification metrics (accuracy, precision, recall, F-score) plus critical edge-computing metrics: </a:t>
            </a: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energy consumption</a:t>
            </a: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</a:t>
            </a: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execution time</a:t>
            </a: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0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016" y="86082"/>
            <a:ext cx="5281374" cy="3883819"/>
          </a:xfrm>
          <a:prstGeom prst="rect">
            <a:avLst/>
          </a:prstGeom>
        </p:spPr>
      </p:pic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8016" y="4182379"/>
            <a:ext cx="5281374" cy="3366923"/>
          </a:xfrm>
          <a:prstGeom prst="rect">
            <a:avLst/>
          </a:prstGeom>
        </p:spPr>
      </p:pic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DA3B82F8-7F36-4AE6-A785-76BCA479C67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49073" y="7549302"/>
            <a:ext cx="2655568" cy="663892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8EA3854-8902-4417-899A-DE9CBF528C1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93831" y="7565708"/>
            <a:ext cx="1177121" cy="6474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98F5ADD7-F579-4B31-B088-24730AEA76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-1"/>
            <a:ext cx="584462" cy="82296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462" y="337304"/>
            <a:ext cx="3066336" cy="383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Performance Results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584462" y="720447"/>
            <a:ext cx="2054900" cy="229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Classification Accuracy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818977" y="5288436"/>
            <a:ext cx="1533168" cy="191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Training Efficiency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84462" y="5480127"/>
            <a:ext cx="4344353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VGG16</a:t>
            </a: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reached 99.5% validation accuracy in only </a:t>
            </a:r>
            <a:r>
              <a:rPr lang="en-US" sz="11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 epochs</a:t>
            </a: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—significantly faster than LeNet-5 and MobileNetV2, which both required 100 epochs.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5249960" y="5288437"/>
            <a:ext cx="1533168" cy="191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Best F-Score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080278" y="5480128"/>
            <a:ext cx="4344353" cy="873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VGG16: 98.5%</a:t>
            </a: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LeNet-5: 97.2%MobileNetV2: 96.4%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9424631" y="5192591"/>
            <a:ext cx="1533168" cy="191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Precision Leaders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9424631" y="5384282"/>
            <a:ext cx="4484965" cy="392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Both </a:t>
            </a:r>
            <a:r>
              <a:rPr lang="en-US" sz="110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VGG16 and LeNet-5</a:t>
            </a: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achieved exceptional precision of </a:t>
            </a:r>
            <a:r>
              <a:rPr lang="en-US" sz="11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99.6%</a:t>
            </a: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minimizing false positives.</a:t>
            </a:r>
            <a:endParaRPr lang="en-US" sz="1100" dirty="0"/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98F5ADD7-F579-4B31-B088-24730AEA7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584462" cy="8229601"/>
          </a:xfrm>
          <a:prstGeom prst="rect">
            <a:avLst/>
          </a:prstGeom>
        </p:spPr>
      </p:pic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DA3B82F8-7F36-4AE6-A785-76BCA479C6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49073" y="7549302"/>
            <a:ext cx="2655568" cy="663892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8EA3854-8902-4417-899A-DE9CBF528C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93831" y="7565708"/>
            <a:ext cx="1177121" cy="647487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871529" y="1204978"/>
            <a:ext cx="10196513" cy="336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4391"/>
            <a:ext cx="123273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Energy Consumption: The Critical Edge Factor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70146"/>
            <a:ext cx="3471743" cy="283488"/>
          </a:xfrm>
          <a:prstGeom prst="roundRect">
            <a:avLst>
              <a:gd name="adj" fmla="val 12002"/>
            </a:avLst>
          </a:prstGeom>
          <a:solidFill>
            <a:srgbClr val="E9ECF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70146"/>
            <a:ext cx="2152412" cy="2834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35554" y="3070146"/>
            <a:ext cx="51685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62%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6370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LeNet-5 Efficiency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127421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energy-efficient at </a:t>
            </a:r>
            <a:r>
              <a:rPr lang="en-US" sz="17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123.2 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 per cycle on RPi3 standalone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35893" y="3070146"/>
            <a:ext cx="3510082" cy="283488"/>
          </a:xfrm>
          <a:prstGeom prst="roundRect">
            <a:avLst>
              <a:gd name="adj" fmla="val 12002"/>
            </a:avLst>
          </a:prstGeom>
          <a:solidFill>
            <a:srgbClr val="E9ECF2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070146"/>
            <a:ext cx="3194090" cy="28348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915995" y="3070146"/>
            <a:ext cx="47851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91%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235893" y="36370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VGG16 Cost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235893" y="4127421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consumption at 181.2 J on RPi3—47% more than LeNet-5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77995" y="3070146"/>
            <a:ext cx="3346490" cy="283488"/>
          </a:xfrm>
          <a:prstGeom prst="roundRect">
            <a:avLst>
              <a:gd name="adj" fmla="val 12002"/>
            </a:avLst>
          </a:prstGeom>
          <a:solidFill>
            <a:srgbClr val="E9ECF2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070146"/>
            <a:ext cx="3346490" cy="28348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3194506" y="3070146"/>
            <a:ext cx="64210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100%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9677995" y="3637002"/>
            <a:ext cx="29351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MobileNetV2 Surprise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677995" y="4127421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consumption at 200.1 J on RPi4 despite mobile optimization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5108377"/>
            <a:ext cx="13042821" cy="1326713"/>
          </a:xfrm>
          <a:prstGeom prst="roundRect">
            <a:avLst>
              <a:gd name="adj" fmla="val 2565"/>
            </a:avLst>
          </a:prstGeom>
          <a:solidFill>
            <a:srgbClr val="C3CFEF"/>
          </a:solidFill>
          <a:ln/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604" y="5452467"/>
            <a:ext cx="283488" cy="226814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1530906" y="5391864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Winner: RPi3 + LeNet-5</a:t>
            </a: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offers the optimal trade-off with 96.1% accuracy and lowest energy consumption. Capable of running </a:t>
            </a:r>
            <a:r>
              <a:rPr lang="en-US" sz="175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 months on battery alone</a:t>
            </a: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</a:t>
            </a:r>
            <a:r>
              <a:rPr lang="en-US" sz="175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indefinitely with solar harvesting</a:t>
            </a: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98F5ADD7-F579-4B31-B088-24730AEA76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-1"/>
            <a:ext cx="584462" cy="8229601"/>
          </a:xfrm>
          <a:prstGeom prst="rect">
            <a:avLst/>
          </a:prstGeom>
        </p:spPr>
      </p:pic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DA3B82F8-7F36-4AE6-A785-76BCA479C67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49073" y="7549302"/>
            <a:ext cx="2655568" cy="663892"/>
          </a:xfrm>
          <a:prstGeom prst="rect">
            <a:avLst/>
          </a:prstGeom>
        </p:spPr>
      </p:pic>
      <p:pic>
        <p:nvPicPr>
          <p:cNvPr id="23" name="Picture 22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8EA3854-8902-4417-899A-DE9CBF528C1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93831" y="7565708"/>
            <a:ext cx="1177121" cy="6474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6526" y="610195"/>
            <a:ext cx="8374142" cy="693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Future Directions &amp; Conclusions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6526" y="1392198"/>
            <a:ext cx="4221242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Pathways to Enhancement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776526" y="2141101"/>
            <a:ext cx="221813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26" y="2487573"/>
            <a:ext cx="4211241" cy="304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76526" y="2659380"/>
            <a:ext cx="28367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Robust Field Training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76526" y="3139202"/>
            <a:ext cx="4211241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 on complex in-field images with varying backgrounds, lighting, and textures—not just controlled trap environments.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5209580" y="2141101"/>
            <a:ext cx="221813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7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580" y="2487573"/>
            <a:ext cx="4211241" cy="304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209580" y="2659380"/>
            <a:ext cx="37186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Sensor Fusion for Prediction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5209580" y="3139202"/>
            <a:ext cx="4211241" cy="1420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Integrate environmental sensors (temperature, humidity, leaf wetness) with CNN-LSTM hybrid models to forecast outbreaks before they occur.</a:t>
            </a:r>
            <a:endParaRPr lang="en-US" sz="1700" dirty="0"/>
          </a:p>
        </p:txBody>
      </p:sp>
      <p:sp>
        <p:nvSpPr>
          <p:cNvPr id="12" name="Text 8"/>
          <p:cNvSpPr/>
          <p:nvPr/>
        </p:nvSpPr>
        <p:spPr>
          <a:xfrm>
            <a:off x="9642634" y="2141101"/>
            <a:ext cx="221813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7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634" y="2487573"/>
            <a:ext cx="4211241" cy="304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642634" y="2659380"/>
            <a:ext cx="394227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Advanced Imaging Modalities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9642634" y="3139202"/>
            <a:ext cx="4211241" cy="1420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thermal imaging to detect plant stress pre-symptomatically, plus Vision Transformers for spatial-temporal analysis.</a:t>
            </a:r>
            <a:endParaRPr lang="en-US" sz="1700" dirty="0"/>
          </a:p>
        </p:txBody>
      </p:sp>
      <p:sp>
        <p:nvSpPr>
          <p:cNvPr id="16" name="Shape 11"/>
          <p:cNvSpPr/>
          <p:nvPr/>
        </p:nvSpPr>
        <p:spPr>
          <a:xfrm>
            <a:off x="776526" y="5062052"/>
            <a:ext cx="13077349" cy="35243"/>
          </a:xfrm>
          <a:prstGeom prst="rect">
            <a:avLst/>
          </a:prstGeom>
          <a:solidFill>
            <a:srgbClr val="15213F">
              <a:alpha val="50000"/>
            </a:srgbClr>
          </a:solidFill>
          <a:ln/>
        </p:spPr>
      </p:sp>
      <p:sp>
        <p:nvSpPr>
          <p:cNvPr id="17" name="Text 12"/>
          <p:cNvSpPr/>
          <p:nvPr/>
        </p:nvSpPr>
        <p:spPr>
          <a:xfrm>
            <a:off x="776526" y="5454015"/>
            <a:ext cx="3328392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Takeaway</a:t>
            </a:r>
            <a:endParaRPr lang="en-US" sz="2600" dirty="0"/>
          </a:p>
        </p:txBody>
      </p:sp>
      <p:sp>
        <p:nvSpPr>
          <p:cNvPr id="18" name="Text 13"/>
          <p:cNvSpPr/>
          <p:nvPr/>
        </p:nvSpPr>
        <p:spPr>
          <a:xfrm>
            <a:off x="776526" y="6202918"/>
            <a:ext cx="13077349" cy="1420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analysis demonstrates that </a:t>
            </a:r>
            <a:r>
              <a:rPr lang="en-US" sz="170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on-edge deep learning</a:t>
            </a: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a practical, sustainable solution for autonomous agricultural monitoring. While VGG16 delivers the highest accuracy (97.9%), the modified LeNet-5 provides the best balance of performance (96.1%) and energy efficiency (123.2 J/cycle) for real-world deployment. The successful prototype validates the transformative potential of precision agriculture technologies to address global food security challenges.</a:t>
            </a:r>
            <a:endParaRPr lang="en-US" sz="1700" dirty="0"/>
          </a:p>
        </p:txBody>
      </p: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DA3B82F8-7F36-4AE6-A785-76BCA479C6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49073" y="7549302"/>
            <a:ext cx="2655568" cy="663892"/>
          </a:xfrm>
          <a:prstGeom prst="rect">
            <a:avLst/>
          </a:prstGeom>
        </p:spPr>
      </p:pic>
      <p:pic>
        <p:nvPicPr>
          <p:cNvPr id="20" name="Picture 19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8EA3854-8902-4417-899A-DE9CBF528C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093831" y="7565708"/>
            <a:ext cx="1177121" cy="6474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98F5ADD7-F579-4B31-B088-24730AEA76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"/>
            <a:ext cx="584462" cy="82296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VU_KJSCE_template-bhai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SVU_KJSCE_template-bhai</Template>
  <TotalTime>26</TotalTime>
  <Words>587</Words>
  <Application>Microsoft Office PowerPoint</Application>
  <PresentationFormat>Custom</PresentationFormat>
  <Paragraphs>75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Roboto Slab</vt:lpstr>
      <vt:lpstr>Calibri</vt:lpstr>
      <vt:lpstr>Roboto</vt:lpstr>
      <vt:lpstr>Roboto Slab Light</vt:lpstr>
      <vt:lpstr>Calibri Light</vt:lpstr>
      <vt:lpstr>SVU_KJSCE_template-bhai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Soumil</dc:creator>
  <cp:lastModifiedBy>Soumil</cp:lastModifiedBy>
  <cp:revision>17</cp:revision>
  <dcterms:created xsi:type="dcterms:W3CDTF">2025-10-31T03:09:54Z</dcterms:created>
  <dcterms:modified xsi:type="dcterms:W3CDTF">2025-11-06T05:01:19Z</dcterms:modified>
</cp:coreProperties>
</file>